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3"/>
  </p:notesMasterIdLst>
  <p:sldIdLst>
    <p:sldId id="256" r:id="rId2"/>
    <p:sldId id="277" r:id="rId3"/>
    <p:sldId id="302" r:id="rId4"/>
    <p:sldId id="303" r:id="rId5"/>
    <p:sldId id="304" r:id="rId6"/>
    <p:sldId id="305" r:id="rId7"/>
    <p:sldId id="306" r:id="rId8"/>
    <p:sldId id="307"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5" d="100"/>
          <a:sy n="105" d="100"/>
        </p:scale>
        <p:origin x="138"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3B3C7-6B08-4061-AC2F-1A9FA7F0E743}" type="datetimeFigureOut">
              <a:rPr lang="en-US" smtClean="0"/>
              <a:t>5/8/2019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03E092-F136-4A69-BC20-CDD40F05D2FC}" type="slidenum">
              <a:rPr lang="en-US" smtClean="0"/>
              <a:t>‹#›</a:t>
            </a:fld>
            <a:endParaRPr lang="en-US"/>
          </a:p>
        </p:txBody>
      </p:sp>
    </p:spTree>
    <p:extLst>
      <p:ext uri="{BB962C8B-B14F-4D97-AF65-F5344CB8AC3E}">
        <p14:creationId xmlns:p14="http://schemas.microsoft.com/office/powerpoint/2010/main" val="4026220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D226FD7-1F3B-429C-8C68-351D0BE846DA}" type="datetime1">
              <a:rPr lang="en-US" smtClean="0"/>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65D373-D371-4324-8FF4-6E80E64B715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0250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A57984-E20E-4F2B-B217-25D22567B9EA}" type="datetime1">
              <a:rPr lang="en-US" smtClean="0"/>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65D373-D371-4324-8FF4-6E80E64B715B}" type="slidenum">
              <a:rPr lang="en-US" smtClean="0"/>
              <a:t>‹#›</a:t>
            </a:fld>
            <a:endParaRPr lang="en-US"/>
          </a:p>
        </p:txBody>
      </p:sp>
    </p:spTree>
    <p:extLst>
      <p:ext uri="{BB962C8B-B14F-4D97-AF65-F5344CB8AC3E}">
        <p14:creationId xmlns:p14="http://schemas.microsoft.com/office/powerpoint/2010/main" val="1866053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90B21A-5B6D-4BA6-B63A-58160F144E3E}" type="datetime1">
              <a:rPr lang="en-US" smtClean="0"/>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65D373-D371-4324-8FF4-6E80E64B715B}" type="slidenum">
              <a:rPr lang="en-US" smtClean="0"/>
              <a:t>‹#›</a:t>
            </a:fld>
            <a:endParaRPr lang="en-US"/>
          </a:p>
        </p:txBody>
      </p:sp>
    </p:spTree>
    <p:extLst>
      <p:ext uri="{BB962C8B-B14F-4D97-AF65-F5344CB8AC3E}">
        <p14:creationId xmlns:p14="http://schemas.microsoft.com/office/powerpoint/2010/main" val="2172753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5400" b="1"/>
            </a:lvl1p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a:defRPr sz="3600"/>
            </a:lvl1pPr>
            <a:lvl2pPr>
              <a:defRPr sz="3200"/>
            </a:lvl2pPr>
            <a:lvl3pPr>
              <a:defRPr sz="2400"/>
            </a:lvl3pPr>
            <a:lvl4pPr>
              <a:defRPr sz="2400"/>
            </a:lvl4pPr>
            <a:lvl5pPr>
              <a:defRPr sz="2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B0C4AEC-CB79-433B-A67B-05F0F1739455}" type="datetime1">
              <a:rPr lang="en-US" smtClean="0"/>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65D373-D371-4324-8FF4-6E80E64B715B}" type="slidenum">
              <a:rPr lang="en-US" smtClean="0"/>
              <a:t>‹#›</a:t>
            </a:fld>
            <a:endParaRPr lang="en-US"/>
          </a:p>
        </p:txBody>
      </p:sp>
    </p:spTree>
    <p:extLst>
      <p:ext uri="{BB962C8B-B14F-4D97-AF65-F5344CB8AC3E}">
        <p14:creationId xmlns:p14="http://schemas.microsoft.com/office/powerpoint/2010/main" val="392573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66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B0DEFF0-B5E7-4F8F-B43E-E636EC003748}" type="datetime1">
              <a:rPr lang="en-US" smtClean="0"/>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65D373-D371-4324-8FF4-6E80E64B715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7911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6EDCB0-6060-464E-9DD4-40F877084B1B}" type="datetime1">
              <a:rPr lang="en-US" smtClean="0"/>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65D373-D371-4324-8FF4-6E80E64B715B}" type="slidenum">
              <a:rPr lang="en-US" smtClean="0"/>
              <a:t>‹#›</a:t>
            </a:fld>
            <a:endParaRPr lang="en-US"/>
          </a:p>
        </p:txBody>
      </p:sp>
    </p:spTree>
    <p:extLst>
      <p:ext uri="{BB962C8B-B14F-4D97-AF65-F5344CB8AC3E}">
        <p14:creationId xmlns:p14="http://schemas.microsoft.com/office/powerpoint/2010/main" val="3679254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A2439F-F679-4D13-9BA3-4B0083C679B3}" type="datetime1">
              <a:rPr lang="en-US" smtClean="0"/>
              <a:t>5/8/2019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65D373-D371-4324-8FF4-6E80E64B715B}" type="slidenum">
              <a:rPr lang="en-US" smtClean="0"/>
              <a:t>‹#›</a:t>
            </a:fld>
            <a:endParaRPr lang="en-US"/>
          </a:p>
        </p:txBody>
      </p:sp>
    </p:spTree>
    <p:extLst>
      <p:ext uri="{BB962C8B-B14F-4D97-AF65-F5344CB8AC3E}">
        <p14:creationId xmlns:p14="http://schemas.microsoft.com/office/powerpoint/2010/main" val="220478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B11BEFA-0550-42D4-9BD7-4293BDA12221}" type="datetime1">
              <a:rPr lang="en-US" smtClean="0"/>
              <a:t>5/8/2019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65D373-D371-4324-8FF4-6E80E64B715B}" type="slidenum">
              <a:rPr lang="en-US" smtClean="0"/>
              <a:t>‹#›</a:t>
            </a:fld>
            <a:endParaRPr lang="en-US"/>
          </a:p>
        </p:txBody>
      </p:sp>
    </p:spTree>
    <p:extLst>
      <p:ext uri="{BB962C8B-B14F-4D97-AF65-F5344CB8AC3E}">
        <p14:creationId xmlns:p14="http://schemas.microsoft.com/office/powerpoint/2010/main" val="1547514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0AB93F7-1813-4112-89BC-396C725F6836}" type="datetime1">
              <a:rPr lang="en-US" smtClean="0"/>
              <a:t>5/8/2019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D65D373-D371-4324-8FF4-6E80E64B715B}" type="slidenum">
              <a:rPr lang="en-US" smtClean="0"/>
              <a:t>‹#›</a:t>
            </a:fld>
            <a:endParaRPr lang="en-US"/>
          </a:p>
        </p:txBody>
      </p:sp>
    </p:spTree>
    <p:extLst>
      <p:ext uri="{BB962C8B-B14F-4D97-AF65-F5344CB8AC3E}">
        <p14:creationId xmlns:p14="http://schemas.microsoft.com/office/powerpoint/2010/main" val="4252014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4050791"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8045627-8AD8-49A2-A59C-5666806021F5}" type="datetime1">
              <a:rPr lang="en-US" smtClean="0"/>
              <a:t>5/8/2019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D65D373-D371-4324-8FF4-6E80E64B715B}" type="slidenum">
              <a:rPr lang="en-US" smtClean="0"/>
              <a:t>‹#›</a:t>
            </a:fld>
            <a:endParaRPr lang="en-US"/>
          </a:p>
        </p:txBody>
      </p:sp>
    </p:spTree>
    <p:extLst>
      <p:ext uri="{BB962C8B-B14F-4D97-AF65-F5344CB8AC3E}">
        <p14:creationId xmlns:p14="http://schemas.microsoft.com/office/powerpoint/2010/main" val="3317884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F9ECB8C7-9133-4C26-A360-02CE7DF17C22}" type="datetime1">
              <a:rPr lang="en-US" smtClean="0"/>
              <a:t>5/8/2019</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D65D373-D371-4324-8FF4-6E80E64B715B}" type="slidenum">
              <a:rPr lang="en-US" smtClean="0"/>
              <a:t>‹#›</a:t>
            </a:fld>
            <a:endParaRPr lang="en-US"/>
          </a:p>
        </p:txBody>
      </p:sp>
    </p:spTree>
    <p:extLst>
      <p:ext uri="{BB962C8B-B14F-4D97-AF65-F5344CB8AC3E}">
        <p14:creationId xmlns:p14="http://schemas.microsoft.com/office/powerpoint/2010/main" val="3257654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165AB4E-2482-41D2-9288-2912551DCEEA}" type="datetime1">
              <a:rPr lang="en-US" smtClean="0"/>
              <a:t>5/8/2019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D65D373-D371-4324-8FF4-6E80E64B715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5011224"/>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488" y="758952"/>
            <a:ext cx="11000232" cy="3566160"/>
          </a:xfrm>
        </p:spPr>
        <p:txBody>
          <a:bodyPr/>
          <a:lstStyle/>
          <a:p>
            <a:r>
              <a:rPr lang="en-US" dirty="0" smtClean="0"/>
              <a:t>Ch. 9 Capacity to Contract</a:t>
            </a:r>
            <a:endParaRPr lang="en-US" dirty="0"/>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stretch>
            <a:fillRect/>
          </a:stretch>
        </p:blipFill>
        <p:spPr>
          <a:xfrm>
            <a:off x="3692001" y="475488"/>
            <a:ext cx="4110005" cy="2481513"/>
          </a:xfrm>
          <a:prstGeom prst="rect">
            <a:avLst/>
          </a:prstGeom>
        </p:spPr>
      </p:pic>
      <p:sp>
        <p:nvSpPr>
          <p:cNvPr id="5" name="Slide Number Placeholder 4"/>
          <p:cNvSpPr>
            <a:spLocks noGrp="1"/>
          </p:cNvSpPr>
          <p:nvPr>
            <p:ph type="sldNum" sz="quarter" idx="12"/>
          </p:nvPr>
        </p:nvSpPr>
        <p:spPr/>
        <p:txBody>
          <a:bodyPr/>
          <a:lstStyle/>
          <a:p>
            <a:fld id="{8D65D373-D371-4324-8FF4-6E80E64B715B}" type="slidenum">
              <a:rPr lang="en-US" smtClean="0"/>
              <a:t>1</a:t>
            </a:fld>
            <a:endParaRPr lang="en-US"/>
          </a:p>
        </p:txBody>
      </p:sp>
    </p:spTree>
    <p:extLst>
      <p:ext uri="{BB962C8B-B14F-4D97-AF65-F5344CB8AC3E}">
        <p14:creationId xmlns:p14="http://schemas.microsoft.com/office/powerpoint/2010/main" val="2365425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Genuine Agreement is the legal ability to enter into a contract.</a:t>
            </a:r>
            <a:endParaRPr lang="en-US" dirty="0"/>
          </a:p>
        </p:txBody>
      </p:sp>
      <p:sp>
        <p:nvSpPr>
          <p:cNvPr id="3" name="Content Placeholder 2"/>
          <p:cNvSpPr>
            <a:spLocks noGrp="1"/>
          </p:cNvSpPr>
          <p:nvPr>
            <p:ph idx="1"/>
          </p:nvPr>
        </p:nvSpPr>
        <p:spPr/>
        <p:txBody>
          <a:bodyPr/>
          <a:lstStyle/>
          <a:p>
            <a:r>
              <a:rPr lang="en-US" dirty="0" smtClean="0"/>
              <a:t>False</a:t>
            </a:r>
          </a:p>
          <a:p>
            <a:r>
              <a:rPr lang="en-US" sz="4400" b="1" dirty="0" smtClean="0">
                <a:solidFill>
                  <a:srgbClr val="FFFF00"/>
                </a:solidFill>
              </a:rPr>
              <a:t>Capacity</a:t>
            </a:r>
            <a:r>
              <a:rPr lang="en-US" dirty="0" smtClean="0"/>
              <a:t> is the legal ability to enter into a contract.</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10</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2205221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someone is at the age of minority, it means they are an adult.</a:t>
            </a:r>
            <a:endParaRPr lang="en-US" dirty="0"/>
          </a:p>
        </p:txBody>
      </p:sp>
      <p:sp>
        <p:nvSpPr>
          <p:cNvPr id="3" name="Content Placeholder 2"/>
          <p:cNvSpPr>
            <a:spLocks noGrp="1"/>
          </p:cNvSpPr>
          <p:nvPr>
            <p:ph idx="1"/>
          </p:nvPr>
        </p:nvSpPr>
        <p:spPr/>
        <p:txBody>
          <a:bodyPr/>
          <a:lstStyle/>
          <a:p>
            <a:r>
              <a:rPr lang="en-US" dirty="0" smtClean="0"/>
              <a:t>False</a:t>
            </a:r>
          </a:p>
          <a:p>
            <a:r>
              <a:rPr lang="en-US" dirty="0" smtClean="0"/>
              <a:t>When someone is at the age of </a:t>
            </a:r>
            <a:r>
              <a:rPr lang="en-US" sz="4400" b="1" dirty="0" smtClean="0">
                <a:solidFill>
                  <a:srgbClr val="FFFF00"/>
                </a:solidFill>
              </a:rPr>
              <a:t>majority</a:t>
            </a:r>
            <a:r>
              <a:rPr lang="en-US" dirty="0" smtClean="0"/>
              <a:t>, it means they are an adult.</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11</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4247202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you disaffirm a contract it allows you to avoid it’s contractual obligations.</a:t>
            </a:r>
            <a:endParaRPr lang="en-US" dirty="0"/>
          </a:p>
        </p:txBody>
      </p:sp>
      <p:sp>
        <p:nvSpPr>
          <p:cNvPr id="3" name="Content Placeholder 2"/>
          <p:cNvSpPr>
            <a:spLocks noGrp="1"/>
          </p:cNvSpPr>
          <p:nvPr>
            <p:ph idx="1"/>
          </p:nvPr>
        </p:nvSpPr>
        <p:spPr/>
        <p:txBody>
          <a:bodyPr/>
          <a:lstStyle/>
          <a:p>
            <a:r>
              <a:rPr lang="en-US" dirty="0" smtClean="0"/>
              <a:t>True</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12</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168019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law does not give minors the right to take advantage of others.</a:t>
            </a:r>
            <a:endParaRPr lang="en-US" dirty="0"/>
          </a:p>
        </p:txBody>
      </p:sp>
      <p:sp>
        <p:nvSpPr>
          <p:cNvPr id="3" name="Content Placeholder 2"/>
          <p:cNvSpPr>
            <a:spLocks noGrp="1"/>
          </p:cNvSpPr>
          <p:nvPr>
            <p:ph idx="1"/>
          </p:nvPr>
        </p:nvSpPr>
        <p:spPr/>
        <p:txBody>
          <a:bodyPr/>
          <a:lstStyle/>
          <a:p>
            <a:r>
              <a:rPr lang="en-US" dirty="0" smtClean="0"/>
              <a:t>True</a:t>
            </a:r>
          </a:p>
          <a:p>
            <a:r>
              <a:rPr lang="en-US" dirty="0" smtClean="0"/>
              <a:t>Infancy is a shield, not a sword.</a:t>
            </a:r>
          </a:p>
          <a:p>
            <a:r>
              <a:rPr lang="en-US" dirty="0" smtClean="0"/>
              <a:t>Your age is there to protect you, not injure others.</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13</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3127820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heel(1)">
                                      <p:cBhvr>
                                        <p:cTn id="25"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Infancy is another name for majority age.</a:t>
            </a:r>
            <a:endParaRPr lang="en-US" dirty="0"/>
          </a:p>
        </p:txBody>
      </p:sp>
      <p:sp>
        <p:nvSpPr>
          <p:cNvPr id="3" name="Content Placeholder 2"/>
          <p:cNvSpPr>
            <a:spLocks noGrp="1"/>
          </p:cNvSpPr>
          <p:nvPr>
            <p:ph idx="1"/>
          </p:nvPr>
        </p:nvSpPr>
        <p:spPr/>
        <p:txBody>
          <a:bodyPr/>
          <a:lstStyle/>
          <a:p>
            <a:r>
              <a:rPr lang="en-US" dirty="0" smtClean="0"/>
              <a:t>False</a:t>
            </a:r>
          </a:p>
          <a:p>
            <a:r>
              <a:rPr lang="en-US" dirty="0" smtClean="0"/>
              <a:t>Infancy is another name for </a:t>
            </a:r>
            <a:r>
              <a:rPr lang="en-US" sz="4400" b="1" dirty="0" smtClean="0">
                <a:solidFill>
                  <a:srgbClr val="FFFF00"/>
                </a:solidFill>
              </a:rPr>
              <a:t>minority</a:t>
            </a:r>
            <a:r>
              <a:rPr lang="en-US" dirty="0" smtClean="0"/>
              <a:t> age.</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14</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2464995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79" y="286603"/>
            <a:ext cx="10711543" cy="1450757"/>
          </a:xfrm>
        </p:spPr>
        <p:txBody>
          <a:bodyPr>
            <a:normAutofit fontScale="90000"/>
          </a:bodyPr>
          <a:lstStyle/>
          <a:p>
            <a:r>
              <a:rPr lang="en-US" dirty="0" smtClean="0"/>
              <a:t>If returning merchandise it must be returned when the contract is disaffirmed.</a:t>
            </a:r>
            <a:endParaRPr lang="en-US" dirty="0"/>
          </a:p>
        </p:txBody>
      </p:sp>
      <p:sp>
        <p:nvSpPr>
          <p:cNvPr id="3" name="Content Placeholder 2"/>
          <p:cNvSpPr>
            <a:spLocks noGrp="1"/>
          </p:cNvSpPr>
          <p:nvPr>
            <p:ph idx="1"/>
          </p:nvPr>
        </p:nvSpPr>
        <p:spPr/>
        <p:txBody>
          <a:bodyPr/>
          <a:lstStyle/>
          <a:p>
            <a:r>
              <a:rPr lang="en-US" dirty="0" smtClean="0"/>
              <a:t>true</a:t>
            </a:r>
          </a:p>
          <a:p>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15</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025614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A tender is an offer to return an item.</a:t>
            </a:r>
            <a:endParaRPr lang="en-US" sz="4800" dirty="0"/>
          </a:p>
        </p:txBody>
      </p:sp>
      <p:sp>
        <p:nvSpPr>
          <p:cNvPr id="3" name="Content Placeholder 2"/>
          <p:cNvSpPr>
            <a:spLocks noGrp="1"/>
          </p:cNvSpPr>
          <p:nvPr>
            <p:ph idx="1"/>
          </p:nvPr>
        </p:nvSpPr>
        <p:spPr/>
        <p:txBody>
          <a:bodyPr/>
          <a:lstStyle/>
          <a:p>
            <a:r>
              <a:rPr lang="en-US" dirty="0" smtClean="0"/>
              <a:t>true</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16</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3072888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Minors are not responsible for fraudulent claims.</a:t>
            </a:r>
            <a:endParaRPr lang="en-US" dirty="0"/>
          </a:p>
        </p:txBody>
      </p:sp>
      <p:sp>
        <p:nvSpPr>
          <p:cNvPr id="3" name="Content Placeholder 2"/>
          <p:cNvSpPr>
            <a:spLocks noGrp="1"/>
          </p:cNvSpPr>
          <p:nvPr>
            <p:ph idx="1"/>
          </p:nvPr>
        </p:nvSpPr>
        <p:spPr/>
        <p:txBody>
          <a:bodyPr/>
          <a:lstStyle/>
          <a:p>
            <a:r>
              <a:rPr lang="en-US" dirty="0" smtClean="0"/>
              <a:t>False</a:t>
            </a:r>
          </a:p>
          <a:p>
            <a:r>
              <a:rPr lang="en-US" dirty="0" smtClean="0"/>
              <a:t>Minors are responsible for fraudulent claims.</a:t>
            </a:r>
          </a:p>
          <a:p>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17</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85550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one of the 5 elements of fraud are not proven it weakens the case for fraud.</a:t>
            </a:r>
            <a:endParaRPr lang="en-US" dirty="0"/>
          </a:p>
        </p:txBody>
      </p:sp>
      <p:sp>
        <p:nvSpPr>
          <p:cNvPr id="3" name="Content Placeholder 2"/>
          <p:cNvSpPr>
            <a:spLocks noGrp="1"/>
          </p:cNvSpPr>
          <p:nvPr>
            <p:ph idx="1"/>
          </p:nvPr>
        </p:nvSpPr>
        <p:spPr/>
        <p:txBody>
          <a:bodyPr/>
          <a:lstStyle/>
          <a:p>
            <a:r>
              <a:rPr lang="en-US" dirty="0" smtClean="0"/>
              <a:t>False</a:t>
            </a:r>
          </a:p>
          <a:p>
            <a:r>
              <a:rPr lang="en-US" dirty="0" smtClean="0"/>
              <a:t>When one of the 5 elements of fraud are not proven it </a:t>
            </a:r>
            <a:r>
              <a:rPr lang="en-US" sz="4400" b="1" dirty="0" smtClean="0">
                <a:solidFill>
                  <a:srgbClr val="FFFF00"/>
                </a:solidFill>
              </a:rPr>
              <a:t>cancels</a:t>
            </a:r>
            <a:r>
              <a:rPr lang="en-US" dirty="0" smtClean="0"/>
              <a:t> the case for fraud.</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18</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272801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disaffirming a contract the minor may disaffirm all or part of it.</a:t>
            </a:r>
            <a:endParaRPr lang="en-US" dirty="0"/>
          </a:p>
        </p:txBody>
      </p:sp>
      <p:sp>
        <p:nvSpPr>
          <p:cNvPr id="3" name="Content Placeholder 2"/>
          <p:cNvSpPr>
            <a:spLocks noGrp="1"/>
          </p:cNvSpPr>
          <p:nvPr>
            <p:ph idx="1"/>
          </p:nvPr>
        </p:nvSpPr>
        <p:spPr/>
        <p:txBody>
          <a:bodyPr/>
          <a:lstStyle/>
          <a:p>
            <a:r>
              <a:rPr lang="en-US" dirty="0" smtClean="0"/>
              <a:t>False</a:t>
            </a:r>
          </a:p>
          <a:p>
            <a:r>
              <a:rPr lang="en-US" dirty="0" smtClean="0"/>
              <a:t>When disaffirming a contract the minor must disaffirm </a:t>
            </a:r>
            <a:r>
              <a:rPr lang="en-US" sz="4400" b="1" dirty="0" smtClean="0">
                <a:solidFill>
                  <a:srgbClr val="FFFF00"/>
                </a:solidFill>
              </a:rPr>
              <a:t>ALL</a:t>
            </a:r>
            <a:r>
              <a:rPr lang="en-US" dirty="0" smtClean="0"/>
              <a:t> parts of it.  </a:t>
            </a:r>
          </a:p>
          <a:p>
            <a:r>
              <a:rPr lang="en-US" dirty="0" smtClean="0"/>
              <a:t>Remember, All or nothing.</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19</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285654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heel(1)">
                                      <p:cBhvr>
                                        <p:cTn id="25"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What are the 5 Elements of Fraud?</a:t>
            </a:r>
            <a:endParaRPr lang="en-US" b="1" dirty="0"/>
          </a:p>
        </p:txBody>
      </p:sp>
      <p:sp>
        <p:nvSpPr>
          <p:cNvPr id="6" name="Content Placeholder 5"/>
          <p:cNvSpPr>
            <a:spLocks noGrp="1"/>
          </p:cNvSpPr>
          <p:nvPr>
            <p:ph idx="1"/>
          </p:nvPr>
        </p:nvSpPr>
        <p:spPr>
          <a:xfrm>
            <a:off x="1097280" y="1845734"/>
            <a:ext cx="11094720" cy="4023360"/>
          </a:xfrm>
        </p:spPr>
        <p:txBody>
          <a:bodyPr>
            <a:noAutofit/>
          </a:bodyPr>
          <a:lstStyle/>
          <a:p>
            <a:pPr marL="514350" indent="-514350">
              <a:buFont typeface="+mj-lt"/>
              <a:buAutoNum type="arabicPeriod"/>
            </a:pPr>
            <a:r>
              <a:rPr lang="en-US" sz="4000" dirty="0" smtClean="0"/>
              <a:t>False Representation of Fact</a:t>
            </a:r>
          </a:p>
          <a:p>
            <a:pPr marL="514350" indent="-514350">
              <a:buFont typeface="+mj-lt"/>
              <a:buAutoNum type="arabicPeriod"/>
            </a:pPr>
            <a:r>
              <a:rPr lang="en-US" sz="4000" dirty="0" smtClean="0"/>
              <a:t>Representation Known to be False</a:t>
            </a:r>
          </a:p>
          <a:p>
            <a:pPr marL="514350" indent="-514350">
              <a:buFont typeface="+mj-lt"/>
              <a:buAutoNum type="arabicPeriod"/>
            </a:pPr>
            <a:r>
              <a:rPr lang="en-US" sz="4000" dirty="0" smtClean="0"/>
              <a:t>False Representation Intended to be relied upon</a:t>
            </a:r>
          </a:p>
          <a:p>
            <a:pPr marL="514350" indent="-514350">
              <a:buFont typeface="+mj-lt"/>
              <a:buAutoNum type="arabicPeriod"/>
            </a:pPr>
            <a:r>
              <a:rPr lang="en-US" sz="4000" dirty="0" smtClean="0"/>
              <a:t>False representation actually relied upon</a:t>
            </a:r>
          </a:p>
          <a:p>
            <a:pPr marL="514350" indent="-514350">
              <a:buFont typeface="+mj-lt"/>
              <a:buAutoNum type="arabicPeriod"/>
            </a:pPr>
            <a:r>
              <a:rPr lang="en-US" sz="4000" dirty="0" smtClean="0"/>
              <a:t>Resulting loss</a:t>
            </a:r>
            <a:endParaRPr lang="en-US" sz="4000" dirty="0"/>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
        <p:nvSpPr>
          <p:cNvPr id="2" name="Slide Number Placeholder 1"/>
          <p:cNvSpPr>
            <a:spLocks noGrp="1"/>
          </p:cNvSpPr>
          <p:nvPr>
            <p:ph type="sldNum" sz="quarter" idx="12"/>
          </p:nvPr>
        </p:nvSpPr>
        <p:spPr/>
        <p:txBody>
          <a:bodyPr/>
          <a:lstStyle/>
          <a:p>
            <a:fld id="{8D65D373-D371-4324-8FF4-6E80E64B715B}" type="slidenum">
              <a:rPr lang="en-US" smtClean="0"/>
              <a:t>2</a:t>
            </a:fld>
            <a:endParaRPr lang="en-US"/>
          </a:p>
        </p:txBody>
      </p:sp>
    </p:spTree>
    <p:extLst>
      <p:ext uri="{BB962C8B-B14F-4D97-AF65-F5344CB8AC3E}">
        <p14:creationId xmlns:p14="http://schemas.microsoft.com/office/powerpoint/2010/main" val="113864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heel(1)">
                                      <p:cBhvr>
                                        <p:cTn id="4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634" y="286603"/>
            <a:ext cx="11852366" cy="1450757"/>
          </a:xfrm>
        </p:spPr>
        <p:txBody>
          <a:bodyPr>
            <a:normAutofit fontScale="90000"/>
          </a:bodyPr>
          <a:lstStyle/>
          <a:p>
            <a:r>
              <a:rPr lang="en-US" dirty="0" smtClean="0"/>
              <a:t>When 2 minors enter into a contract together, both have the right to disaffirm the contract.</a:t>
            </a:r>
            <a:endParaRPr lang="en-US" dirty="0"/>
          </a:p>
        </p:txBody>
      </p:sp>
      <p:sp>
        <p:nvSpPr>
          <p:cNvPr id="3" name="Content Placeholder 2"/>
          <p:cNvSpPr>
            <a:spLocks noGrp="1"/>
          </p:cNvSpPr>
          <p:nvPr>
            <p:ph idx="1"/>
          </p:nvPr>
        </p:nvSpPr>
        <p:spPr/>
        <p:txBody>
          <a:bodyPr/>
          <a:lstStyle/>
          <a:p>
            <a:r>
              <a:rPr lang="en-US" dirty="0" smtClean="0"/>
              <a:t>true</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20</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88896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Disaffirming is the approval for an act that previously had not been binding.</a:t>
            </a:r>
            <a:endParaRPr lang="en-US" dirty="0"/>
          </a:p>
        </p:txBody>
      </p:sp>
      <p:sp>
        <p:nvSpPr>
          <p:cNvPr id="3" name="Content Placeholder 2"/>
          <p:cNvSpPr>
            <a:spLocks noGrp="1"/>
          </p:cNvSpPr>
          <p:nvPr>
            <p:ph idx="1"/>
          </p:nvPr>
        </p:nvSpPr>
        <p:spPr/>
        <p:txBody>
          <a:bodyPr/>
          <a:lstStyle/>
          <a:p>
            <a:r>
              <a:rPr lang="en-US" dirty="0" smtClean="0"/>
              <a:t>False</a:t>
            </a:r>
          </a:p>
          <a:p>
            <a:r>
              <a:rPr lang="en-US" sz="4400" b="1" dirty="0" smtClean="0">
                <a:solidFill>
                  <a:srgbClr val="FFFF00"/>
                </a:solidFill>
              </a:rPr>
              <a:t>Ratifying</a:t>
            </a:r>
            <a:r>
              <a:rPr lang="en-US" dirty="0" smtClean="0"/>
              <a:t> is the approval for an act that previously had not been binding.</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21</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277689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1094720" cy="1450757"/>
          </a:xfrm>
        </p:spPr>
        <p:txBody>
          <a:bodyPr>
            <a:normAutofit fontScale="90000"/>
          </a:bodyPr>
          <a:lstStyle/>
          <a:p>
            <a:r>
              <a:rPr lang="en-US" dirty="0" smtClean="0"/>
              <a:t>Ratification ends privileges the minor had.</a:t>
            </a:r>
            <a:endParaRPr lang="en-US" dirty="0"/>
          </a:p>
        </p:txBody>
      </p:sp>
      <p:sp>
        <p:nvSpPr>
          <p:cNvPr id="3" name="Content Placeholder 2"/>
          <p:cNvSpPr>
            <a:spLocks noGrp="1"/>
          </p:cNvSpPr>
          <p:nvPr>
            <p:ph idx="1"/>
          </p:nvPr>
        </p:nvSpPr>
        <p:spPr/>
        <p:txBody>
          <a:bodyPr/>
          <a:lstStyle/>
          <a:p>
            <a:r>
              <a:rPr lang="en-US" dirty="0" smtClean="0"/>
              <a:t>true</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22</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268888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1094720" cy="1450757"/>
          </a:xfrm>
        </p:spPr>
        <p:txBody>
          <a:bodyPr>
            <a:normAutofit fontScale="90000"/>
          </a:bodyPr>
          <a:lstStyle/>
          <a:p>
            <a:r>
              <a:rPr lang="en-US" dirty="0" smtClean="0"/>
              <a:t>Ratification of a contract can be accomplished in 3 ways.</a:t>
            </a:r>
            <a:endParaRPr lang="en-US" dirty="0"/>
          </a:p>
        </p:txBody>
      </p:sp>
      <p:sp>
        <p:nvSpPr>
          <p:cNvPr id="3" name="Content Placeholder 2"/>
          <p:cNvSpPr>
            <a:spLocks noGrp="1"/>
          </p:cNvSpPr>
          <p:nvPr>
            <p:ph idx="1"/>
          </p:nvPr>
        </p:nvSpPr>
        <p:spPr/>
        <p:txBody>
          <a:bodyPr/>
          <a:lstStyle/>
          <a:p>
            <a:r>
              <a:rPr lang="en-US" dirty="0" smtClean="0"/>
              <a:t>True</a:t>
            </a:r>
          </a:p>
          <a:p>
            <a:r>
              <a:rPr lang="en-US" dirty="0" smtClean="0"/>
              <a:t>Ratification can be done by reaching majority age and accomplished 3 ways.</a:t>
            </a:r>
          </a:p>
          <a:p>
            <a:pPr lvl="1"/>
            <a:r>
              <a:rPr lang="en-US" dirty="0" smtClean="0"/>
              <a:t>Orally</a:t>
            </a:r>
          </a:p>
          <a:p>
            <a:pPr lvl="1"/>
            <a:r>
              <a:rPr lang="en-US" dirty="0" smtClean="0"/>
              <a:t>In writing</a:t>
            </a:r>
          </a:p>
          <a:p>
            <a:pPr lvl="1"/>
            <a:r>
              <a:rPr lang="en-US" dirty="0" smtClean="0"/>
              <a:t>By one’s actions</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23</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3496201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heel(1)">
                                      <p:cBhvr>
                                        <p:cTn id="3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 Common Law, one’s “Station in Life” determines if an item is a necessary.</a:t>
            </a:r>
            <a:endParaRPr lang="en-US" dirty="0"/>
          </a:p>
        </p:txBody>
      </p:sp>
      <p:sp>
        <p:nvSpPr>
          <p:cNvPr id="3" name="Content Placeholder 2"/>
          <p:cNvSpPr>
            <a:spLocks noGrp="1"/>
          </p:cNvSpPr>
          <p:nvPr>
            <p:ph idx="1"/>
          </p:nvPr>
        </p:nvSpPr>
        <p:spPr/>
        <p:txBody>
          <a:bodyPr/>
          <a:lstStyle/>
          <a:p>
            <a:r>
              <a:rPr lang="en-US" dirty="0" smtClean="0"/>
              <a:t>true</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24</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3536843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famous judge said “infancy is a shield, not a sword.” What did he mean?</a:t>
            </a:r>
            <a:endParaRPr lang="en-US" dirty="0"/>
          </a:p>
        </p:txBody>
      </p:sp>
      <p:sp>
        <p:nvSpPr>
          <p:cNvPr id="3" name="Content Placeholder 2"/>
          <p:cNvSpPr>
            <a:spLocks noGrp="1"/>
          </p:cNvSpPr>
          <p:nvPr>
            <p:ph idx="1"/>
          </p:nvPr>
        </p:nvSpPr>
        <p:spPr/>
        <p:txBody>
          <a:bodyPr/>
          <a:lstStyle/>
          <a:p>
            <a:r>
              <a:rPr lang="en-US" dirty="0" smtClean="0"/>
              <a:t>The shield is to </a:t>
            </a:r>
            <a:r>
              <a:rPr lang="en-US" sz="4400" b="1" dirty="0" smtClean="0">
                <a:solidFill>
                  <a:srgbClr val="FFFF00"/>
                </a:solidFill>
              </a:rPr>
              <a:t>protect</a:t>
            </a:r>
            <a:r>
              <a:rPr lang="en-US" dirty="0" smtClean="0"/>
              <a:t> a minor, </a:t>
            </a:r>
            <a:r>
              <a:rPr lang="en-US" sz="4400" b="1" dirty="0" smtClean="0">
                <a:solidFill>
                  <a:srgbClr val="FFFF00"/>
                </a:solidFill>
              </a:rPr>
              <a:t>not</a:t>
            </a:r>
            <a:r>
              <a:rPr lang="en-US" dirty="0" smtClean="0"/>
              <a:t> to </a:t>
            </a:r>
            <a:r>
              <a:rPr lang="en-US" sz="4400" b="1" dirty="0" smtClean="0">
                <a:solidFill>
                  <a:srgbClr val="FFFF00"/>
                </a:solidFill>
              </a:rPr>
              <a:t>injure</a:t>
            </a:r>
            <a:r>
              <a:rPr lang="en-US" dirty="0" smtClean="0"/>
              <a:t> others.</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25</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605429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Explain the idea “Station in Life.”</a:t>
            </a:r>
            <a:endParaRPr lang="en-US" dirty="0"/>
          </a:p>
        </p:txBody>
      </p:sp>
      <p:sp>
        <p:nvSpPr>
          <p:cNvPr id="3" name="Content Placeholder 2"/>
          <p:cNvSpPr>
            <a:spLocks noGrp="1"/>
          </p:cNvSpPr>
          <p:nvPr>
            <p:ph idx="1"/>
          </p:nvPr>
        </p:nvSpPr>
        <p:spPr/>
        <p:txBody>
          <a:bodyPr/>
          <a:lstStyle/>
          <a:p>
            <a:r>
              <a:rPr lang="en-US" dirty="0" smtClean="0"/>
              <a:t>Depending on where they are in life, their </a:t>
            </a:r>
            <a:r>
              <a:rPr lang="en-US" sz="4400" b="1" dirty="0" smtClean="0">
                <a:solidFill>
                  <a:srgbClr val="FFFF00"/>
                </a:solidFill>
              </a:rPr>
              <a:t>necessaries</a:t>
            </a:r>
            <a:r>
              <a:rPr lang="en-US" dirty="0" smtClean="0"/>
              <a:t> will change.</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26</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069091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person is no longer a minor when he or she reaches the age of ________.</a:t>
            </a:r>
            <a:endParaRPr lang="en-US" dirty="0"/>
          </a:p>
        </p:txBody>
      </p:sp>
      <p:sp>
        <p:nvSpPr>
          <p:cNvPr id="3" name="Content Placeholder 2"/>
          <p:cNvSpPr>
            <a:spLocks noGrp="1"/>
          </p:cNvSpPr>
          <p:nvPr>
            <p:ph idx="1"/>
          </p:nvPr>
        </p:nvSpPr>
        <p:spPr/>
        <p:txBody>
          <a:bodyPr/>
          <a:lstStyle/>
          <a:p>
            <a:r>
              <a:rPr lang="en-US" dirty="0" smtClean="0"/>
              <a:t>majority</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27</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3012683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99666"/>
            <a:ext cx="10058400" cy="1450757"/>
          </a:xfrm>
        </p:spPr>
        <p:txBody>
          <a:bodyPr>
            <a:normAutofit fontScale="90000"/>
          </a:bodyPr>
          <a:lstStyle/>
          <a:p>
            <a:r>
              <a:rPr lang="en-US" dirty="0" smtClean="0"/>
              <a:t>Minors may avoid or _____ their contracts if they choose.</a:t>
            </a:r>
            <a:endParaRPr lang="en-US" dirty="0"/>
          </a:p>
        </p:txBody>
      </p:sp>
      <p:sp>
        <p:nvSpPr>
          <p:cNvPr id="3" name="Content Placeholder 2"/>
          <p:cNvSpPr>
            <a:spLocks noGrp="1"/>
          </p:cNvSpPr>
          <p:nvPr>
            <p:ph idx="1"/>
          </p:nvPr>
        </p:nvSpPr>
        <p:spPr/>
        <p:txBody>
          <a:bodyPr/>
          <a:lstStyle/>
          <a:p>
            <a:r>
              <a:rPr lang="en-US" dirty="0" smtClean="0"/>
              <a:t>disaffirm</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28</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560932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Minors are held responsible for the fair value of _______.</a:t>
            </a:r>
            <a:endParaRPr lang="en-US" dirty="0"/>
          </a:p>
        </p:txBody>
      </p:sp>
      <p:sp>
        <p:nvSpPr>
          <p:cNvPr id="3" name="Content Placeholder 2"/>
          <p:cNvSpPr>
            <a:spLocks noGrp="1"/>
          </p:cNvSpPr>
          <p:nvPr>
            <p:ph idx="1"/>
          </p:nvPr>
        </p:nvSpPr>
        <p:spPr/>
        <p:txBody>
          <a:bodyPr/>
          <a:lstStyle/>
          <a:p>
            <a:r>
              <a:rPr lang="en-US" dirty="0" smtClean="0"/>
              <a:t>necessaries</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29</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245794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False Representation of </a:t>
            </a:r>
            <a:r>
              <a:rPr lang="en-US" dirty="0" smtClean="0"/>
              <a:t>_____________</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False Representation </a:t>
            </a:r>
            <a:r>
              <a:rPr lang="en-US" dirty="0" smtClean="0"/>
              <a:t>of </a:t>
            </a:r>
            <a:r>
              <a:rPr lang="en-US" sz="4800" b="1" dirty="0" smtClean="0">
                <a:solidFill>
                  <a:srgbClr val="FFFF00"/>
                </a:solidFill>
              </a:rPr>
              <a:t>fact</a:t>
            </a:r>
            <a:endParaRPr lang="en-US" b="1" dirty="0">
              <a:solidFill>
                <a:srgbClr val="FFFF00"/>
              </a:solidFill>
            </a:endParaRPr>
          </a:p>
        </p:txBody>
      </p:sp>
      <p:sp>
        <p:nvSpPr>
          <p:cNvPr id="4" name="Slide Number Placeholder 3"/>
          <p:cNvSpPr>
            <a:spLocks noGrp="1"/>
          </p:cNvSpPr>
          <p:nvPr>
            <p:ph type="sldNum" sz="quarter" idx="12"/>
          </p:nvPr>
        </p:nvSpPr>
        <p:spPr/>
        <p:txBody>
          <a:bodyPr/>
          <a:lstStyle/>
          <a:p>
            <a:fld id="{8D65D373-D371-4324-8FF4-6E80E64B715B}" type="slidenum">
              <a:rPr lang="en-US" smtClean="0"/>
              <a:t>3</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65474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person who looks after the affairs of an incompetent person is a/an _________.</a:t>
            </a:r>
            <a:endParaRPr lang="en-US" dirty="0"/>
          </a:p>
        </p:txBody>
      </p:sp>
      <p:sp>
        <p:nvSpPr>
          <p:cNvPr id="3" name="Content Placeholder 2"/>
          <p:cNvSpPr>
            <a:spLocks noGrp="1"/>
          </p:cNvSpPr>
          <p:nvPr>
            <p:ph idx="1"/>
          </p:nvPr>
        </p:nvSpPr>
        <p:spPr/>
        <p:txBody>
          <a:bodyPr/>
          <a:lstStyle/>
          <a:p>
            <a:r>
              <a:rPr lang="en-US" dirty="0" smtClean="0"/>
              <a:t>guardian</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30</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251661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79" y="286603"/>
            <a:ext cx="10985863" cy="1450757"/>
          </a:xfrm>
        </p:spPr>
        <p:txBody>
          <a:bodyPr>
            <a:normAutofit fontScale="90000"/>
          </a:bodyPr>
          <a:lstStyle/>
          <a:p>
            <a:r>
              <a:rPr lang="en-US" dirty="0" smtClean="0"/>
              <a:t>Incompetent persons lack the _________ to contract.</a:t>
            </a:r>
            <a:endParaRPr lang="en-US" dirty="0"/>
          </a:p>
        </p:txBody>
      </p:sp>
      <p:sp>
        <p:nvSpPr>
          <p:cNvPr id="3" name="Content Placeholder 2"/>
          <p:cNvSpPr>
            <a:spLocks noGrp="1"/>
          </p:cNvSpPr>
          <p:nvPr>
            <p:ph idx="1"/>
          </p:nvPr>
        </p:nvSpPr>
        <p:spPr/>
        <p:txBody>
          <a:bodyPr/>
          <a:lstStyle/>
          <a:p>
            <a:r>
              <a:rPr lang="en-US" dirty="0" smtClean="0"/>
              <a:t>capacity</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31</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3025586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person who has not reached the age of majority is a/an ___________.</a:t>
            </a:r>
            <a:endParaRPr lang="en-US" dirty="0"/>
          </a:p>
        </p:txBody>
      </p:sp>
      <p:sp>
        <p:nvSpPr>
          <p:cNvPr id="3" name="Content Placeholder 2"/>
          <p:cNvSpPr>
            <a:spLocks noGrp="1"/>
          </p:cNvSpPr>
          <p:nvPr>
            <p:ph idx="1"/>
          </p:nvPr>
        </p:nvSpPr>
        <p:spPr/>
        <p:txBody>
          <a:bodyPr/>
          <a:lstStyle/>
          <a:p>
            <a:r>
              <a:rPr lang="en-US" dirty="0" smtClean="0"/>
              <a:t>minor</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32</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297986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 legal terms minority is the same as ______________.</a:t>
            </a:r>
            <a:endParaRPr lang="en-US" dirty="0"/>
          </a:p>
        </p:txBody>
      </p:sp>
      <p:sp>
        <p:nvSpPr>
          <p:cNvPr id="3" name="Content Placeholder 2"/>
          <p:cNvSpPr>
            <a:spLocks noGrp="1"/>
          </p:cNvSpPr>
          <p:nvPr>
            <p:ph idx="1"/>
          </p:nvPr>
        </p:nvSpPr>
        <p:spPr/>
        <p:txBody>
          <a:bodyPr/>
          <a:lstStyle/>
          <a:p>
            <a:r>
              <a:rPr lang="en-US" dirty="0" smtClean="0"/>
              <a:t>infancy</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33</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199470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886" y="457200"/>
            <a:ext cx="11982994" cy="1244843"/>
          </a:xfrm>
        </p:spPr>
        <p:txBody>
          <a:bodyPr>
            <a:noAutofit/>
          </a:bodyPr>
          <a:lstStyle/>
          <a:p>
            <a:r>
              <a:rPr lang="en-US" sz="4400" dirty="0" smtClean="0"/>
              <a:t>A person who is living in this country but owes allegiance to another country is call a/an _____________.</a:t>
            </a:r>
            <a:endParaRPr lang="en-US" sz="4400" dirty="0"/>
          </a:p>
        </p:txBody>
      </p:sp>
      <p:sp>
        <p:nvSpPr>
          <p:cNvPr id="3" name="Content Placeholder 2"/>
          <p:cNvSpPr>
            <a:spLocks noGrp="1"/>
          </p:cNvSpPr>
          <p:nvPr>
            <p:ph idx="1"/>
          </p:nvPr>
        </p:nvSpPr>
        <p:spPr>
          <a:xfrm>
            <a:off x="1097280" y="1858797"/>
            <a:ext cx="10058400" cy="4023360"/>
          </a:xfrm>
        </p:spPr>
        <p:txBody>
          <a:bodyPr/>
          <a:lstStyle/>
          <a:p>
            <a:r>
              <a:rPr lang="en-US" dirty="0" smtClean="0"/>
              <a:t>Alien</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34</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51303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Minors may approve or ________ their contracts if they choose.</a:t>
            </a:r>
            <a:endParaRPr lang="en-US" dirty="0"/>
          </a:p>
        </p:txBody>
      </p:sp>
      <p:sp>
        <p:nvSpPr>
          <p:cNvPr id="3" name="Content Placeholder 2"/>
          <p:cNvSpPr>
            <a:spLocks noGrp="1"/>
          </p:cNvSpPr>
          <p:nvPr>
            <p:ph idx="1"/>
          </p:nvPr>
        </p:nvSpPr>
        <p:spPr/>
        <p:txBody>
          <a:bodyPr/>
          <a:lstStyle/>
          <a:p>
            <a:r>
              <a:rPr lang="en-US" dirty="0" smtClean="0"/>
              <a:t>ratify</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35</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2864984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332" y="260477"/>
            <a:ext cx="11094720" cy="1450757"/>
          </a:xfrm>
        </p:spPr>
        <p:txBody>
          <a:bodyPr>
            <a:noAutofit/>
          </a:bodyPr>
          <a:lstStyle/>
          <a:p>
            <a:r>
              <a:rPr lang="en-US" sz="4400" dirty="0" smtClean="0"/>
              <a:t>A person who has not yet reached his or her eighteenth birthday is still in the age of </a:t>
            </a:r>
            <a:r>
              <a:rPr lang="en-US" sz="4000" dirty="0" smtClean="0"/>
              <a:t>_____________.</a:t>
            </a:r>
            <a:endParaRPr lang="en-US" sz="4400" dirty="0"/>
          </a:p>
        </p:txBody>
      </p:sp>
      <p:sp>
        <p:nvSpPr>
          <p:cNvPr id="3" name="Content Placeholder 2"/>
          <p:cNvSpPr>
            <a:spLocks noGrp="1"/>
          </p:cNvSpPr>
          <p:nvPr>
            <p:ph idx="1"/>
          </p:nvPr>
        </p:nvSpPr>
        <p:spPr/>
        <p:txBody>
          <a:bodyPr/>
          <a:lstStyle/>
          <a:p>
            <a:r>
              <a:rPr lang="en-US" dirty="0" smtClean="0"/>
              <a:t>minority</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36</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4078168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It is illegal for a minor to enter into a contract.</a:t>
            </a:r>
            <a:endParaRPr lang="en-US" dirty="0"/>
          </a:p>
        </p:txBody>
      </p:sp>
      <p:sp>
        <p:nvSpPr>
          <p:cNvPr id="3" name="Content Placeholder 2"/>
          <p:cNvSpPr>
            <a:spLocks noGrp="1"/>
          </p:cNvSpPr>
          <p:nvPr>
            <p:ph idx="1"/>
          </p:nvPr>
        </p:nvSpPr>
        <p:spPr/>
        <p:txBody>
          <a:bodyPr/>
          <a:lstStyle/>
          <a:p>
            <a:r>
              <a:rPr lang="en-US" dirty="0" smtClean="0"/>
              <a:t>no</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37</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370971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Does the question of competency to contract apply to minors only?</a:t>
            </a:r>
            <a:endParaRPr lang="en-US" dirty="0"/>
          </a:p>
        </p:txBody>
      </p:sp>
      <p:sp>
        <p:nvSpPr>
          <p:cNvPr id="3" name="Content Placeholder 2"/>
          <p:cNvSpPr>
            <a:spLocks noGrp="1"/>
          </p:cNvSpPr>
          <p:nvPr>
            <p:ph idx="1"/>
          </p:nvPr>
        </p:nvSpPr>
        <p:spPr/>
        <p:txBody>
          <a:bodyPr/>
          <a:lstStyle/>
          <a:p>
            <a:r>
              <a:rPr lang="en-US" dirty="0" smtClean="0"/>
              <a:t>no</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38</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4233281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May a competent adult avoid a contract made with a minor?</a:t>
            </a:r>
            <a:endParaRPr lang="en-US" dirty="0"/>
          </a:p>
        </p:txBody>
      </p:sp>
      <p:sp>
        <p:nvSpPr>
          <p:cNvPr id="3" name="Content Placeholder 2"/>
          <p:cNvSpPr>
            <a:spLocks noGrp="1"/>
          </p:cNvSpPr>
          <p:nvPr>
            <p:ph idx="1"/>
          </p:nvPr>
        </p:nvSpPr>
        <p:spPr/>
        <p:txBody>
          <a:bodyPr/>
          <a:lstStyle/>
          <a:p>
            <a:r>
              <a:rPr lang="en-US" dirty="0" smtClean="0"/>
              <a:t>no</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39</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3765273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Representation </a:t>
            </a:r>
            <a:r>
              <a:rPr lang="en-US" dirty="0" smtClean="0"/>
              <a:t>___________ </a:t>
            </a:r>
            <a:r>
              <a:rPr lang="en-US" dirty="0"/>
              <a:t>to be False</a:t>
            </a:r>
            <a:br>
              <a:rPr lang="en-US" dirty="0"/>
            </a:br>
            <a:endParaRPr lang="en-US" dirty="0"/>
          </a:p>
        </p:txBody>
      </p:sp>
      <p:sp>
        <p:nvSpPr>
          <p:cNvPr id="3" name="Content Placeholder 2"/>
          <p:cNvSpPr>
            <a:spLocks noGrp="1"/>
          </p:cNvSpPr>
          <p:nvPr>
            <p:ph idx="1"/>
          </p:nvPr>
        </p:nvSpPr>
        <p:spPr/>
        <p:txBody>
          <a:bodyPr/>
          <a:lstStyle/>
          <a:p>
            <a:r>
              <a:rPr lang="en-US" dirty="0"/>
              <a:t>Representation </a:t>
            </a:r>
            <a:r>
              <a:rPr lang="en-US" sz="5400" b="1" dirty="0">
                <a:solidFill>
                  <a:srgbClr val="FFFF00"/>
                </a:solidFill>
              </a:rPr>
              <a:t>Known</a:t>
            </a:r>
            <a:r>
              <a:rPr lang="en-US" dirty="0"/>
              <a:t> to be False</a:t>
            </a:r>
            <a:br>
              <a:rPr lang="en-US" dirty="0"/>
            </a:b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4</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28739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May a minor enforce a contract if he or she does not choose to disaffirm?</a:t>
            </a:r>
            <a:endParaRPr lang="en-US" dirty="0"/>
          </a:p>
        </p:txBody>
      </p:sp>
      <p:sp>
        <p:nvSpPr>
          <p:cNvPr id="3" name="Content Placeholder 2"/>
          <p:cNvSpPr>
            <a:spLocks noGrp="1"/>
          </p:cNvSpPr>
          <p:nvPr>
            <p:ph idx="1"/>
          </p:nvPr>
        </p:nvSpPr>
        <p:spPr/>
        <p:txBody>
          <a:bodyPr/>
          <a:lstStyle/>
          <a:p>
            <a:r>
              <a:rPr lang="en-US" dirty="0" smtClean="0"/>
              <a:t>yes</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40</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531536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94977"/>
            <a:ext cx="10685417" cy="1450757"/>
          </a:xfrm>
        </p:spPr>
        <p:txBody>
          <a:bodyPr>
            <a:noAutofit/>
          </a:bodyPr>
          <a:lstStyle/>
          <a:p>
            <a:r>
              <a:rPr lang="en-US" sz="4400" dirty="0" smtClean="0"/>
              <a:t>Can minors be absolutely sure of their contractual capacity without consulting the statutes of their own state?</a:t>
            </a:r>
            <a:endParaRPr lang="en-US" sz="4400" dirty="0"/>
          </a:p>
        </p:txBody>
      </p:sp>
      <p:sp>
        <p:nvSpPr>
          <p:cNvPr id="3" name="Content Placeholder 2"/>
          <p:cNvSpPr>
            <a:spLocks noGrp="1"/>
          </p:cNvSpPr>
          <p:nvPr>
            <p:ph idx="1"/>
          </p:nvPr>
        </p:nvSpPr>
        <p:spPr/>
        <p:txBody>
          <a:bodyPr/>
          <a:lstStyle/>
          <a:p>
            <a:r>
              <a:rPr lang="en-US" dirty="0" smtClean="0"/>
              <a:t>No</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41</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499723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May a minor be held responsible for his or her contracts to purchase necessaries?</a:t>
            </a:r>
            <a:endParaRPr lang="en-US" sz="4800" dirty="0"/>
          </a:p>
        </p:txBody>
      </p:sp>
      <p:sp>
        <p:nvSpPr>
          <p:cNvPr id="3" name="Content Placeholder 2"/>
          <p:cNvSpPr>
            <a:spLocks noGrp="1"/>
          </p:cNvSpPr>
          <p:nvPr>
            <p:ph idx="1"/>
          </p:nvPr>
        </p:nvSpPr>
        <p:spPr/>
        <p:txBody>
          <a:bodyPr/>
          <a:lstStyle/>
          <a:p>
            <a:r>
              <a:rPr lang="en-US" dirty="0" smtClean="0"/>
              <a:t>yes</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42</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3236761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881360" cy="1450757"/>
          </a:xfrm>
        </p:spPr>
        <p:txBody>
          <a:bodyPr>
            <a:noAutofit/>
          </a:bodyPr>
          <a:lstStyle/>
          <a:p>
            <a:r>
              <a:rPr lang="en-US" sz="4400" dirty="0" smtClean="0"/>
              <a:t>May a minor disaffirm a contract without returning the benefits he or she still possesses?</a:t>
            </a:r>
            <a:endParaRPr lang="en-US" sz="4400" dirty="0"/>
          </a:p>
        </p:txBody>
      </p:sp>
      <p:sp>
        <p:nvSpPr>
          <p:cNvPr id="3" name="Content Placeholder 2"/>
          <p:cNvSpPr>
            <a:spLocks noGrp="1"/>
          </p:cNvSpPr>
          <p:nvPr>
            <p:ph idx="1"/>
          </p:nvPr>
        </p:nvSpPr>
        <p:spPr/>
        <p:txBody>
          <a:bodyPr/>
          <a:lstStyle/>
          <a:p>
            <a:r>
              <a:rPr lang="en-US" dirty="0" smtClean="0"/>
              <a:t>yes</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43</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588876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May a minor disaffirm part of a contract and affirm other parts?</a:t>
            </a:r>
            <a:endParaRPr lang="en-US" dirty="0"/>
          </a:p>
        </p:txBody>
      </p:sp>
      <p:sp>
        <p:nvSpPr>
          <p:cNvPr id="3" name="Content Placeholder 2"/>
          <p:cNvSpPr>
            <a:spLocks noGrp="1"/>
          </p:cNvSpPr>
          <p:nvPr>
            <p:ph idx="1"/>
          </p:nvPr>
        </p:nvSpPr>
        <p:spPr/>
        <p:txBody>
          <a:bodyPr/>
          <a:lstStyle/>
          <a:p>
            <a:r>
              <a:rPr lang="en-US" dirty="0" smtClean="0"/>
              <a:t>no</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44</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2428468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Is a contract void when made by a person declared insane by the court and for whom a guardian has been appointed?</a:t>
            </a:r>
            <a:endParaRPr lang="en-US" sz="4400" dirty="0"/>
          </a:p>
        </p:txBody>
      </p:sp>
      <p:sp>
        <p:nvSpPr>
          <p:cNvPr id="3" name="Content Placeholder 2"/>
          <p:cNvSpPr>
            <a:spLocks noGrp="1"/>
          </p:cNvSpPr>
          <p:nvPr>
            <p:ph idx="1"/>
          </p:nvPr>
        </p:nvSpPr>
        <p:spPr/>
        <p:txBody>
          <a:bodyPr/>
          <a:lstStyle/>
          <a:p>
            <a:r>
              <a:rPr lang="en-US" dirty="0" smtClean="0"/>
              <a:t>yes</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45</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4244102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Is it possible to enter into a valid contract with a person who is insane but for whom a guardian has not been appointed?</a:t>
            </a:r>
            <a:endParaRPr lang="en-US" sz="4400" dirty="0"/>
          </a:p>
        </p:txBody>
      </p:sp>
      <p:sp>
        <p:nvSpPr>
          <p:cNvPr id="3" name="Content Placeholder 2"/>
          <p:cNvSpPr>
            <a:spLocks noGrp="1"/>
          </p:cNvSpPr>
          <p:nvPr>
            <p:ph idx="1"/>
          </p:nvPr>
        </p:nvSpPr>
        <p:spPr/>
        <p:txBody>
          <a:bodyPr/>
          <a:lstStyle/>
          <a:p>
            <a:r>
              <a:rPr lang="en-US" dirty="0" smtClean="0"/>
              <a:t>yes</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46</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547541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4503" y="758952"/>
            <a:ext cx="11874137" cy="3566160"/>
          </a:xfrm>
        </p:spPr>
        <p:txBody>
          <a:bodyPr>
            <a:noAutofit/>
          </a:bodyPr>
          <a:lstStyle/>
          <a:p>
            <a:r>
              <a:rPr lang="en-US" sz="4800" dirty="0" smtClean="0"/>
              <a:t>Mary, a 17-year-old high school graduate, applied to Ed for a job and was hired on a one-year contract.  Nothing was said about Mary’s age, but when Ed discovered she was only 17, he discharged her.  Did Ed have a legal right to do this?</a:t>
            </a:r>
            <a:endParaRPr lang="en-US" sz="4800" dirty="0"/>
          </a:p>
        </p:txBody>
      </p:sp>
      <p:sp>
        <p:nvSpPr>
          <p:cNvPr id="5" name="Text Placeholder 4"/>
          <p:cNvSpPr>
            <a:spLocks noGrp="1"/>
          </p:cNvSpPr>
          <p:nvPr>
            <p:ph type="body" idx="1"/>
          </p:nvPr>
        </p:nvSpPr>
        <p:spPr/>
        <p:txBody>
          <a:bodyPr>
            <a:normAutofit/>
          </a:bodyPr>
          <a:lstStyle/>
          <a:p>
            <a:r>
              <a:rPr lang="en-US" sz="3600" b="1" dirty="0" smtClean="0"/>
              <a:t>no – adults contracting with a minor are bound by that contract.</a:t>
            </a:r>
            <a:endParaRPr lang="en-US" sz="3600" b="1" dirty="0"/>
          </a:p>
        </p:txBody>
      </p:sp>
      <p:sp>
        <p:nvSpPr>
          <p:cNvPr id="2" name="Slide Number Placeholder 1"/>
          <p:cNvSpPr>
            <a:spLocks noGrp="1"/>
          </p:cNvSpPr>
          <p:nvPr>
            <p:ph type="sldNum" sz="quarter" idx="12"/>
          </p:nvPr>
        </p:nvSpPr>
        <p:spPr/>
        <p:txBody>
          <a:bodyPr/>
          <a:lstStyle/>
          <a:p>
            <a:fld id="{8D65D373-D371-4324-8FF4-6E80E64B715B}" type="slidenum">
              <a:rPr lang="en-US" smtClean="0"/>
              <a:t>47</a:t>
            </a:fld>
            <a:endParaRPr lang="en-US"/>
          </a:p>
        </p:txBody>
      </p:sp>
    </p:spTree>
    <p:extLst>
      <p:ext uri="{BB962C8B-B14F-4D97-AF65-F5344CB8AC3E}">
        <p14:creationId xmlns:p14="http://schemas.microsoft.com/office/powerpoint/2010/main" val="3684422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069" y="758952"/>
            <a:ext cx="11625942" cy="3566160"/>
          </a:xfrm>
        </p:spPr>
        <p:txBody>
          <a:bodyPr>
            <a:noAutofit/>
          </a:bodyPr>
          <a:lstStyle/>
          <a:p>
            <a:r>
              <a:rPr lang="en-US" sz="5400" dirty="0" smtClean="0"/>
              <a:t>Patty, a 14-year-old, bought a video game at a store.  A sign said:  “No Returns – All sales Final.  After using the game for a week, she returned it to the store and asked for a refund. Is she legally entitled to a refund?</a:t>
            </a:r>
            <a:endParaRPr lang="en-US" sz="5400" dirty="0"/>
          </a:p>
        </p:txBody>
      </p:sp>
      <p:sp>
        <p:nvSpPr>
          <p:cNvPr id="3" name="Text Placeholder 2"/>
          <p:cNvSpPr>
            <a:spLocks noGrp="1"/>
          </p:cNvSpPr>
          <p:nvPr>
            <p:ph type="body" idx="1"/>
          </p:nvPr>
        </p:nvSpPr>
        <p:spPr/>
        <p:txBody>
          <a:bodyPr>
            <a:normAutofit/>
          </a:bodyPr>
          <a:lstStyle/>
          <a:p>
            <a:r>
              <a:rPr lang="en-US" sz="3200" b="1" dirty="0" smtClean="0"/>
              <a:t>Yes – minors may return goods other than necessaries and get their money back.</a:t>
            </a:r>
            <a:endParaRPr lang="en-US" sz="3200" b="1" dirty="0"/>
          </a:p>
        </p:txBody>
      </p:sp>
      <p:sp>
        <p:nvSpPr>
          <p:cNvPr id="4" name="Slide Number Placeholder 3"/>
          <p:cNvSpPr>
            <a:spLocks noGrp="1"/>
          </p:cNvSpPr>
          <p:nvPr>
            <p:ph type="sldNum" sz="quarter" idx="12"/>
          </p:nvPr>
        </p:nvSpPr>
        <p:spPr/>
        <p:txBody>
          <a:bodyPr/>
          <a:lstStyle/>
          <a:p>
            <a:fld id="{8D65D373-D371-4324-8FF4-6E80E64B715B}" type="slidenum">
              <a:rPr lang="en-US" smtClean="0"/>
              <a:t>48</a:t>
            </a:fld>
            <a:endParaRPr lang="en-US"/>
          </a:p>
        </p:txBody>
      </p:sp>
    </p:spTree>
    <p:extLst>
      <p:ext uri="{BB962C8B-B14F-4D97-AF65-F5344CB8AC3E}">
        <p14:creationId xmlns:p14="http://schemas.microsoft.com/office/powerpoint/2010/main" val="3285830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137" y="758952"/>
            <a:ext cx="11599817" cy="3566160"/>
          </a:xfrm>
        </p:spPr>
        <p:txBody>
          <a:bodyPr>
            <a:noAutofit/>
          </a:bodyPr>
          <a:lstStyle/>
          <a:p>
            <a:r>
              <a:rPr lang="en-US" sz="4800" dirty="0" smtClean="0"/>
              <a:t>Ethel bought a CD player on the day before her 18</a:t>
            </a:r>
            <a:r>
              <a:rPr lang="en-US" sz="4800" baseline="30000" dirty="0" smtClean="0"/>
              <a:t>th</a:t>
            </a:r>
            <a:r>
              <a:rPr lang="en-US" sz="4800" dirty="0" smtClean="0"/>
              <a:t> birthday.  That same day, she changed her mind and sought to return it and get her money back.  She claimed that she could return the purchase because she was a minor. Was she correct?</a:t>
            </a:r>
            <a:endParaRPr lang="en-US" sz="4800" dirty="0"/>
          </a:p>
        </p:txBody>
      </p:sp>
      <p:sp>
        <p:nvSpPr>
          <p:cNvPr id="3" name="Text Placeholder 2"/>
          <p:cNvSpPr>
            <a:spLocks noGrp="1"/>
          </p:cNvSpPr>
          <p:nvPr>
            <p:ph type="body" idx="1"/>
          </p:nvPr>
        </p:nvSpPr>
        <p:spPr/>
        <p:txBody>
          <a:bodyPr>
            <a:normAutofit/>
          </a:bodyPr>
          <a:lstStyle/>
          <a:p>
            <a:r>
              <a:rPr lang="en-US" sz="3200" b="1" dirty="0" smtClean="0"/>
              <a:t>No – persons reach majority at the beginning of the day before the birthday.</a:t>
            </a:r>
            <a:endParaRPr lang="en-US" sz="3200" b="1" dirty="0"/>
          </a:p>
        </p:txBody>
      </p:sp>
      <p:sp>
        <p:nvSpPr>
          <p:cNvPr id="4" name="Slide Number Placeholder 3"/>
          <p:cNvSpPr>
            <a:spLocks noGrp="1"/>
          </p:cNvSpPr>
          <p:nvPr>
            <p:ph type="sldNum" sz="quarter" idx="12"/>
          </p:nvPr>
        </p:nvSpPr>
        <p:spPr/>
        <p:txBody>
          <a:bodyPr/>
          <a:lstStyle/>
          <a:p>
            <a:fld id="{8D65D373-D371-4324-8FF4-6E80E64B715B}" type="slidenum">
              <a:rPr lang="en-US" smtClean="0"/>
              <a:t>49</a:t>
            </a:fld>
            <a:endParaRPr lang="en-US"/>
          </a:p>
        </p:txBody>
      </p:sp>
    </p:spTree>
    <p:extLst>
      <p:ext uri="{BB962C8B-B14F-4D97-AF65-F5344CB8AC3E}">
        <p14:creationId xmlns:p14="http://schemas.microsoft.com/office/powerpoint/2010/main" val="3870627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False Representation </a:t>
            </a:r>
            <a:r>
              <a:rPr lang="en-US" dirty="0" smtClean="0"/>
              <a:t>_________ </a:t>
            </a:r>
            <a:r>
              <a:rPr lang="en-US" dirty="0"/>
              <a:t>to be relied </a:t>
            </a:r>
            <a:r>
              <a:rPr lang="en-US" dirty="0" smtClean="0"/>
              <a:t>upon</a:t>
            </a:r>
            <a:endParaRPr lang="en-US" dirty="0"/>
          </a:p>
        </p:txBody>
      </p:sp>
      <p:sp>
        <p:nvSpPr>
          <p:cNvPr id="3" name="Content Placeholder 2"/>
          <p:cNvSpPr>
            <a:spLocks noGrp="1"/>
          </p:cNvSpPr>
          <p:nvPr>
            <p:ph idx="1"/>
          </p:nvPr>
        </p:nvSpPr>
        <p:spPr/>
        <p:txBody>
          <a:bodyPr/>
          <a:lstStyle/>
          <a:p>
            <a:r>
              <a:rPr lang="en-US" dirty="0"/>
              <a:t>False Representation </a:t>
            </a:r>
            <a:r>
              <a:rPr lang="en-US" sz="4800" b="1" dirty="0">
                <a:solidFill>
                  <a:srgbClr val="FFFF00"/>
                </a:solidFill>
              </a:rPr>
              <a:t>Intended</a:t>
            </a:r>
            <a:r>
              <a:rPr lang="en-US" dirty="0"/>
              <a:t> to be relied upon</a:t>
            </a:r>
          </a:p>
        </p:txBody>
      </p:sp>
      <p:sp>
        <p:nvSpPr>
          <p:cNvPr id="4" name="Slide Number Placeholder 3"/>
          <p:cNvSpPr>
            <a:spLocks noGrp="1"/>
          </p:cNvSpPr>
          <p:nvPr>
            <p:ph type="sldNum" sz="quarter" idx="12"/>
          </p:nvPr>
        </p:nvSpPr>
        <p:spPr/>
        <p:txBody>
          <a:bodyPr/>
          <a:lstStyle/>
          <a:p>
            <a:fld id="{8D65D373-D371-4324-8FF4-6E80E64B715B}" type="slidenum">
              <a:rPr lang="en-US" smtClean="0"/>
              <a:t>5</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96063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758952"/>
            <a:ext cx="10724606" cy="3566160"/>
          </a:xfrm>
        </p:spPr>
        <p:txBody>
          <a:bodyPr>
            <a:noAutofit/>
          </a:bodyPr>
          <a:lstStyle/>
          <a:p>
            <a:r>
              <a:rPr lang="en-US" sz="4000" dirty="0" smtClean="0"/>
              <a:t>Peter had been declared insane by a court, and a guardian was appointed to look after his affairs.  He wandered away from the mental institution where he had been placed and contracted to buy a desk, which had to be specially manufactured by the Ross Furniture Company.  Peter’s guardian refused to accept the desk when it was delivered a month later.  Can the company enforce the sale?</a:t>
            </a:r>
            <a:endParaRPr lang="en-US" sz="4000" dirty="0"/>
          </a:p>
        </p:txBody>
      </p:sp>
      <p:sp>
        <p:nvSpPr>
          <p:cNvPr id="3" name="Text Placeholder 2"/>
          <p:cNvSpPr>
            <a:spLocks noGrp="1"/>
          </p:cNvSpPr>
          <p:nvPr>
            <p:ph type="body" idx="1"/>
          </p:nvPr>
        </p:nvSpPr>
        <p:spPr>
          <a:xfrm>
            <a:off x="1097280" y="4466191"/>
            <a:ext cx="10058400" cy="1143000"/>
          </a:xfrm>
        </p:spPr>
        <p:txBody>
          <a:bodyPr>
            <a:noAutofit/>
          </a:bodyPr>
          <a:lstStyle/>
          <a:p>
            <a:r>
              <a:rPr lang="en-US" sz="3200" b="1" dirty="0" smtClean="0"/>
              <a:t>No – contracts of persons who have been declared insane by a court for whom a guardian has been appointed are void.</a:t>
            </a:r>
            <a:endParaRPr lang="en-US" sz="3200" b="1" dirty="0"/>
          </a:p>
        </p:txBody>
      </p:sp>
      <p:sp>
        <p:nvSpPr>
          <p:cNvPr id="4" name="Slide Number Placeholder 3"/>
          <p:cNvSpPr>
            <a:spLocks noGrp="1"/>
          </p:cNvSpPr>
          <p:nvPr>
            <p:ph type="sldNum" sz="quarter" idx="12"/>
          </p:nvPr>
        </p:nvSpPr>
        <p:spPr/>
        <p:txBody>
          <a:bodyPr/>
          <a:lstStyle/>
          <a:p>
            <a:fld id="{8D65D373-D371-4324-8FF4-6E80E64B715B}" type="slidenum">
              <a:rPr lang="en-US" smtClean="0"/>
              <a:t>50</a:t>
            </a:fld>
            <a:endParaRPr lang="en-US"/>
          </a:p>
        </p:txBody>
      </p:sp>
    </p:spTree>
    <p:extLst>
      <p:ext uri="{BB962C8B-B14F-4D97-AF65-F5344CB8AC3E}">
        <p14:creationId xmlns:p14="http://schemas.microsoft.com/office/powerpoint/2010/main" val="2813732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Joe, who is 17, bought a tent trailer and hitch from the Leisure Time Company.  Later, Joe decided that he did not want the tent trailer, but he did want the hitch.  May Joe disaffirm the contract for one but not the other?</a:t>
            </a:r>
            <a:endParaRPr lang="en-US" sz="4800" dirty="0"/>
          </a:p>
        </p:txBody>
      </p:sp>
      <p:sp>
        <p:nvSpPr>
          <p:cNvPr id="3" name="Text Placeholder 2"/>
          <p:cNvSpPr>
            <a:spLocks noGrp="1"/>
          </p:cNvSpPr>
          <p:nvPr>
            <p:ph type="body" idx="1"/>
          </p:nvPr>
        </p:nvSpPr>
        <p:spPr bwMode="white"/>
        <p:txBody>
          <a:bodyPr>
            <a:normAutofit/>
          </a:bodyPr>
          <a:lstStyle/>
          <a:p>
            <a:r>
              <a:rPr lang="en-US" sz="3200" b="1" dirty="0" smtClean="0"/>
              <a:t>No – a minor may not affirm parts hat are favorable and disaffirm unfavorable parts.</a:t>
            </a:r>
            <a:endParaRPr lang="en-US" sz="3200" b="1" dirty="0"/>
          </a:p>
        </p:txBody>
      </p:sp>
      <p:sp>
        <p:nvSpPr>
          <p:cNvPr id="4" name="Slide Number Placeholder 3"/>
          <p:cNvSpPr>
            <a:spLocks noGrp="1"/>
          </p:cNvSpPr>
          <p:nvPr>
            <p:ph type="sldNum" sz="quarter" idx="12"/>
          </p:nvPr>
        </p:nvSpPr>
        <p:spPr/>
        <p:txBody>
          <a:bodyPr/>
          <a:lstStyle/>
          <a:p>
            <a:fld id="{8D65D373-D371-4324-8FF4-6E80E64B715B}" type="slidenum">
              <a:rPr lang="en-US" smtClean="0"/>
              <a:t>51</a:t>
            </a:fld>
            <a:endParaRPr lang="en-US"/>
          </a:p>
        </p:txBody>
      </p:sp>
    </p:spTree>
    <p:extLst>
      <p:ext uri="{BB962C8B-B14F-4D97-AF65-F5344CB8AC3E}">
        <p14:creationId xmlns:p14="http://schemas.microsoft.com/office/powerpoint/2010/main" val="1018926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False representation </a:t>
            </a:r>
            <a:r>
              <a:rPr lang="en-US" dirty="0" smtClean="0"/>
              <a:t>_____ </a:t>
            </a:r>
            <a:r>
              <a:rPr lang="en-US" dirty="0"/>
              <a:t>relied upon</a:t>
            </a:r>
            <a:br>
              <a:rPr lang="en-US" dirty="0"/>
            </a:br>
            <a:endParaRPr lang="en-US" dirty="0"/>
          </a:p>
        </p:txBody>
      </p:sp>
      <p:sp>
        <p:nvSpPr>
          <p:cNvPr id="3" name="Content Placeholder 2"/>
          <p:cNvSpPr>
            <a:spLocks noGrp="1"/>
          </p:cNvSpPr>
          <p:nvPr>
            <p:ph idx="1"/>
          </p:nvPr>
        </p:nvSpPr>
        <p:spPr/>
        <p:txBody>
          <a:bodyPr/>
          <a:lstStyle/>
          <a:p>
            <a:r>
              <a:rPr lang="en-US" dirty="0"/>
              <a:t>False representation </a:t>
            </a:r>
            <a:r>
              <a:rPr lang="en-US" sz="5400" b="1" dirty="0">
                <a:solidFill>
                  <a:srgbClr val="FFFF00"/>
                </a:solidFill>
              </a:rPr>
              <a:t>actually</a:t>
            </a:r>
            <a:r>
              <a:rPr lang="en-US" dirty="0"/>
              <a:t> relied upon</a:t>
            </a:r>
            <a:br>
              <a:rPr lang="en-US" dirty="0"/>
            </a:b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6</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125405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Resulting </a:t>
            </a:r>
            <a:r>
              <a:rPr lang="en-US" dirty="0" smtClean="0"/>
              <a:t>______</a:t>
            </a:r>
            <a:endParaRPr lang="en-US" dirty="0"/>
          </a:p>
        </p:txBody>
      </p:sp>
      <p:sp>
        <p:nvSpPr>
          <p:cNvPr id="3" name="Content Placeholder 2"/>
          <p:cNvSpPr>
            <a:spLocks noGrp="1"/>
          </p:cNvSpPr>
          <p:nvPr>
            <p:ph idx="1"/>
          </p:nvPr>
        </p:nvSpPr>
        <p:spPr/>
        <p:txBody>
          <a:bodyPr/>
          <a:lstStyle/>
          <a:p>
            <a:r>
              <a:rPr lang="en-US" dirty="0"/>
              <a:t>Resulting </a:t>
            </a:r>
            <a:r>
              <a:rPr lang="en-US" sz="5400" b="1" dirty="0" smtClean="0">
                <a:solidFill>
                  <a:srgbClr val="FFFF00"/>
                </a:solidFill>
              </a:rPr>
              <a:t>Loss</a:t>
            </a:r>
            <a:endParaRPr lang="en-US" b="1" dirty="0">
              <a:solidFill>
                <a:srgbClr val="FFFF00"/>
              </a:solidFill>
            </a:endParaRPr>
          </a:p>
        </p:txBody>
      </p:sp>
      <p:sp>
        <p:nvSpPr>
          <p:cNvPr id="4" name="Slide Number Placeholder 3"/>
          <p:cNvSpPr>
            <a:spLocks noGrp="1"/>
          </p:cNvSpPr>
          <p:nvPr>
            <p:ph type="sldNum" sz="quarter" idx="12"/>
          </p:nvPr>
        </p:nvSpPr>
        <p:spPr/>
        <p:txBody>
          <a:bodyPr/>
          <a:lstStyle/>
          <a:p>
            <a:fld id="{8D65D373-D371-4324-8FF4-6E80E64B715B}" type="slidenum">
              <a:rPr lang="en-US" smtClean="0"/>
              <a:t>7</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844730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algn="ctr"/>
            <a:r>
              <a:rPr lang="en-US" b="1" dirty="0" smtClean="0">
                <a:solidFill>
                  <a:srgbClr val="FFFF00"/>
                </a:solidFill>
              </a:rPr>
              <a:t>True or False?</a:t>
            </a:r>
            <a:endParaRPr lang="en-US" b="1" dirty="0">
              <a:solidFill>
                <a:srgbClr val="FFFF00"/>
              </a:solidFill>
            </a:endParaRPr>
          </a:p>
        </p:txBody>
      </p:sp>
      <p:sp>
        <p:nvSpPr>
          <p:cNvPr id="8" name="Subtitle 7"/>
          <p:cNvSpPr>
            <a:spLocks noGrp="1"/>
          </p:cNvSpPr>
          <p:nvPr>
            <p:ph type="subTitle" idx="1"/>
          </p:nvPr>
        </p:nvSpPr>
        <p:spPr/>
        <p:txBody>
          <a:bodyPr/>
          <a:lstStyle/>
          <a:p>
            <a:endParaRPr lang="en-US"/>
          </a:p>
        </p:txBody>
      </p:sp>
      <p:sp>
        <p:nvSpPr>
          <p:cNvPr id="2" name="Slide Number Placeholder 1"/>
          <p:cNvSpPr>
            <a:spLocks noGrp="1"/>
          </p:cNvSpPr>
          <p:nvPr>
            <p:ph type="sldNum" sz="quarter" idx="12"/>
          </p:nvPr>
        </p:nvSpPr>
        <p:spPr/>
        <p:txBody>
          <a:bodyPr/>
          <a:lstStyle/>
          <a:p>
            <a:fld id="{8D65D373-D371-4324-8FF4-6E80E64B715B}" type="slidenum">
              <a:rPr lang="en-US" smtClean="0"/>
              <a:t>8</a:t>
            </a:fld>
            <a:endParaRPr lang="en-US"/>
          </a:p>
        </p:txBody>
      </p:sp>
      <p:pic>
        <p:nvPicPr>
          <p:cNvPr id="5" name="Picture 4"/>
          <p:cNvPicPr>
            <a:picLocks noChangeAspect="1"/>
          </p:cNvPicPr>
          <p:nvPr/>
        </p:nvPicPr>
        <p:blipFill>
          <a:blip r:embed="rId2"/>
          <a:stretch>
            <a:fillRect/>
          </a:stretch>
        </p:blipFill>
        <p:spPr>
          <a:xfrm>
            <a:off x="4542394" y="950976"/>
            <a:ext cx="3467750" cy="2093736"/>
          </a:xfrm>
          <a:prstGeom prst="rect">
            <a:avLst/>
          </a:prstGeom>
        </p:spPr>
      </p:pic>
    </p:spTree>
    <p:extLst>
      <p:ext uri="{BB962C8B-B14F-4D97-AF65-F5344CB8AC3E}">
        <p14:creationId xmlns:p14="http://schemas.microsoft.com/office/powerpoint/2010/main" val="3888921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are 10 elements to a contract.</a:t>
            </a:r>
            <a:endParaRPr lang="en-US" dirty="0"/>
          </a:p>
        </p:txBody>
      </p:sp>
      <p:sp>
        <p:nvSpPr>
          <p:cNvPr id="3" name="Content Placeholder 2"/>
          <p:cNvSpPr>
            <a:spLocks noGrp="1"/>
          </p:cNvSpPr>
          <p:nvPr>
            <p:ph idx="1"/>
          </p:nvPr>
        </p:nvSpPr>
        <p:spPr/>
        <p:txBody>
          <a:bodyPr/>
          <a:lstStyle/>
          <a:p>
            <a:r>
              <a:rPr lang="en-US" dirty="0" smtClean="0"/>
              <a:t>False</a:t>
            </a:r>
          </a:p>
          <a:p>
            <a:r>
              <a:rPr lang="en-US" dirty="0" smtClean="0"/>
              <a:t>There are </a:t>
            </a:r>
            <a:r>
              <a:rPr lang="en-US" sz="4400" b="1" dirty="0" smtClean="0">
                <a:solidFill>
                  <a:srgbClr val="FFFF00"/>
                </a:solidFill>
              </a:rPr>
              <a:t>6</a:t>
            </a:r>
            <a:r>
              <a:rPr lang="en-US" dirty="0" smtClean="0"/>
              <a:t> elements of a contract.</a:t>
            </a:r>
            <a:endParaRPr lang="en-US" dirty="0"/>
          </a:p>
        </p:txBody>
      </p:sp>
      <p:sp>
        <p:nvSpPr>
          <p:cNvPr id="4" name="Slide Number Placeholder 3"/>
          <p:cNvSpPr>
            <a:spLocks noGrp="1"/>
          </p:cNvSpPr>
          <p:nvPr>
            <p:ph type="sldNum" sz="quarter" idx="12"/>
          </p:nvPr>
        </p:nvSpPr>
        <p:spPr/>
        <p:txBody>
          <a:bodyPr/>
          <a:lstStyle/>
          <a:p>
            <a:fld id="{8D65D373-D371-4324-8FF4-6E80E64B715B}" type="slidenum">
              <a:rPr lang="en-US" smtClean="0"/>
              <a:t>9</a:t>
            </a:fld>
            <a:endParaRPr lang="en-US"/>
          </a:p>
        </p:txBody>
      </p:sp>
      <p:pic>
        <p:nvPicPr>
          <p:cNvPr id="5" name="Picture 4"/>
          <p:cNvPicPr>
            <a:picLocks noChangeAspect="1"/>
          </p:cNvPicPr>
          <p:nvPr/>
        </p:nvPicPr>
        <p:blipFill>
          <a:blip r:embed="rId2"/>
          <a:stretch>
            <a:fillRect/>
          </a:stretch>
        </p:blipFill>
        <p:spPr>
          <a:xfrm>
            <a:off x="9992218" y="5053172"/>
            <a:ext cx="1840536" cy="1111267"/>
          </a:xfrm>
          <a:prstGeom prst="rect">
            <a:avLst/>
          </a:prstGeom>
        </p:spPr>
      </p:pic>
    </p:spTree>
    <p:extLst>
      <p:ext uri="{BB962C8B-B14F-4D97-AF65-F5344CB8AC3E}">
        <p14:creationId xmlns:p14="http://schemas.microsoft.com/office/powerpoint/2010/main" val="2583930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231</TotalTime>
  <Words>1222</Words>
  <Application>Microsoft Office PowerPoint</Application>
  <PresentationFormat>Widescreen</PresentationFormat>
  <Paragraphs>170</Paragraphs>
  <Slides>51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51</vt:i4>
      </vt:variant>
    </vt:vector>
  </HeadingPairs>
  <TitlesOfParts>
    <vt:vector size="54" baseType="lpstr">
      <vt:lpstr>Calibri</vt:lpstr>
      <vt:lpstr>Calibri Light</vt:lpstr>
      <vt:lpstr>Retrospect</vt:lpstr>
      <vt:lpstr>Ch. 9 Capacity to Contract</vt:lpstr>
      <vt:lpstr>What are the 5 Elements of Fraud?</vt:lpstr>
      <vt:lpstr>False Representation of _____________ </vt:lpstr>
      <vt:lpstr>Representation ___________ to be False </vt:lpstr>
      <vt:lpstr>False Representation _________ to be relied upon</vt:lpstr>
      <vt:lpstr>False representation _____ relied upon </vt:lpstr>
      <vt:lpstr>Resulting ______</vt:lpstr>
      <vt:lpstr>True or False?</vt:lpstr>
      <vt:lpstr>There are 10 elements to a contract.</vt:lpstr>
      <vt:lpstr>Genuine Agreement is the legal ability to enter into a contract.</vt:lpstr>
      <vt:lpstr>When someone is at the age of minority, it means they are an adult.</vt:lpstr>
      <vt:lpstr>When you disaffirm a contract it allows you to avoid it’s contractual obligations.</vt:lpstr>
      <vt:lpstr>The law does not give minors the right to take advantage of others.</vt:lpstr>
      <vt:lpstr>Infancy is another name for majority age.</vt:lpstr>
      <vt:lpstr>If returning merchandise it must be returned when the contract is disaffirmed.</vt:lpstr>
      <vt:lpstr>A tender is an offer to return an item.</vt:lpstr>
      <vt:lpstr>Minors are not responsible for fraudulent claims.</vt:lpstr>
      <vt:lpstr>When one of the 5 elements of fraud are not proven it weakens the case for fraud.</vt:lpstr>
      <vt:lpstr>When disaffirming a contract the minor may disaffirm all or part of it.</vt:lpstr>
      <vt:lpstr>When 2 minors enter into a contract together, both have the right to disaffirm the contract.</vt:lpstr>
      <vt:lpstr>Disaffirming is the approval for an act that previously had not been binding.</vt:lpstr>
      <vt:lpstr>Ratification ends privileges the minor had.</vt:lpstr>
      <vt:lpstr>Ratification of a contract can be accomplished in 3 ways.</vt:lpstr>
      <vt:lpstr>Under Common Law, one’s “Station in Life” determines if an item is a necessary.</vt:lpstr>
      <vt:lpstr>A famous judge said “infancy is a shield, not a sword.” What did he mean?</vt:lpstr>
      <vt:lpstr>Explain the idea “Station in Life.”</vt:lpstr>
      <vt:lpstr>A person is no longer a minor when he or she reaches the age of ________.</vt:lpstr>
      <vt:lpstr>Minors may avoid or _____ their contracts if they choose.</vt:lpstr>
      <vt:lpstr>Minors are held responsible for the fair value of _______.</vt:lpstr>
      <vt:lpstr>A person who looks after the affairs of an incompetent person is a/an _________.</vt:lpstr>
      <vt:lpstr>Incompetent persons lack the _________ to contract.</vt:lpstr>
      <vt:lpstr>A person who has not reached the age of majority is a/an ___________.</vt:lpstr>
      <vt:lpstr>In legal terms minority is the same as ______________.</vt:lpstr>
      <vt:lpstr>A person who is living in this country but owes allegiance to another country is call a/an _____________.</vt:lpstr>
      <vt:lpstr>Minors may approve or ________ their contracts if they choose.</vt:lpstr>
      <vt:lpstr>A person who has not yet reached his or her eighteenth birthday is still in the age of _____________.</vt:lpstr>
      <vt:lpstr>It is illegal for a minor to enter into a contract.</vt:lpstr>
      <vt:lpstr>Does the question of competency to contract apply to minors only?</vt:lpstr>
      <vt:lpstr>May a competent adult avoid a contract made with a minor?</vt:lpstr>
      <vt:lpstr>May a minor enforce a contract if he or she does not choose to disaffirm?</vt:lpstr>
      <vt:lpstr>Can minors be absolutely sure of their contractual capacity without consulting the statutes of their own state?</vt:lpstr>
      <vt:lpstr>May a minor be held responsible for his or her contracts to purchase necessaries?</vt:lpstr>
      <vt:lpstr>May a minor disaffirm a contract without returning the benefits he or she still possesses?</vt:lpstr>
      <vt:lpstr>May a minor disaffirm part of a contract and affirm other parts?</vt:lpstr>
      <vt:lpstr>Is a contract void when made by a person declared insane by the court and for whom a guardian has been appointed?</vt:lpstr>
      <vt:lpstr>Is it possible to enter into a valid contract with a person who is insane but for whom a guardian has not been appointed?</vt:lpstr>
      <vt:lpstr>Mary, a 17-year-old high school graduate, applied to Ed for a job and was hired on a one-year contract.  Nothing was said about Mary’s age, but when Ed discovered she was only 17, he discharged her.  Did Ed have a legal right to do this?</vt:lpstr>
      <vt:lpstr>Patty, a 14-year-old, bought a video game at a store.  A sign said:  “No Returns – All sales Final.  After using the game for a week, she returned it to the store and asked for a refund. Is she legally entitled to a refund?</vt:lpstr>
      <vt:lpstr>Ethel bought a CD player on the day before her 18th birthday.  That same day, she changed her mind and sought to return it and get her money back.  She claimed that she could return the purchase because she was a minor. Was she correct?</vt:lpstr>
      <vt:lpstr>Peter had been declared insane by a court, and a guardian was appointed to look after his affairs.  He wandered away from the mental institution where he had been placed and contracted to buy a desk, which had to be specially manufactured by the Ross Furniture Company.  Peter’s guardian refused to accept the desk when it was delivered a month later.  Can the company enforce the sale?</vt:lpstr>
      <vt:lpstr>Joe, who is 17, bought a tent trailer and hitch from the Leisure Time Company.  Later, Joe decided that he did not want the tent trailer, but he did want the hitch.  May Joe disaffirm the contract for one but not the other?</vt:lpstr>
    </vt:vector>
  </TitlesOfParts>
  <Company>Fillmore 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 9 Capacity to Contract</dc:title>
  <dc:creator>Ellsworth, Tricia</dc:creator>
  <cp:lastModifiedBy>Ellsworth, Tricia</cp:lastModifiedBy>
  <cp:revision>47</cp:revision>
  <dcterms:created xsi:type="dcterms:W3CDTF">2019-05-08T00:08:59Z</dcterms:created>
  <dcterms:modified xsi:type="dcterms:W3CDTF">2019-05-08T18:12:36Z</dcterms:modified>
</cp:coreProperties>
</file>